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Lst>
  <p:sldSz cy="5143500" cx="9144000"/>
  <p:notesSz cx="6858000" cy="9144000"/>
  <p:embeddedFontLst>
    <p:embeddedFont>
      <p:font typeface="Roboto"/>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20" Type="http://schemas.openxmlformats.org/officeDocument/2006/relationships/slide" Target="slides/slide15.xml"/><Relationship Id="rId42" Type="http://schemas.openxmlformats.org/officeDocument/2006/relationships/slide" Target="slides/slide37.xml"/><Relationship Id="rId41" Type="http://schemas.openxmlformats.org/officeDocument/2006/relationships/slide" Target="slides/slide36.xml"/><Relationship Id="rId22" Type="http://schemas.openxmlformats.org/officeDocument/2006/relationships/slide" Target="slides/slide17.xml"/><Relationship Id="rId44" Type="http://schemas.openxmlformats.org/officeDocument/2006/relationships/font" Target="fonts/Roboto-bold.fntdata"/><Relationship Id="rId21" Type="http://schemas.openxmlformats.org/officeDocument/2006/relationships/slide" Target="slides/slide16.xml"/><Relationship Id="rId43" Type="http://schemas.openxmlformats.org/officeDocument/2006/relationships/font" Target="fonts/Roboto-regular.fntdata"/><Relationship Id="rId24" Type="http://schemas.openxmlformats.org/officeDocument/2006/relationships/slide" Target="slides/slide19.xml"/><Relationship Id="rId46" Type="http://schemas.openxmlformats.org/officeDocument/2006/relationships/font" Target="fonts/Roboto-boldItalic.fntdata"/><Relationship Id="rId23" Type="http://schemas.openxmlformats.org/officeDocument/2006/relationships/slide" Target="slides/slide18.xml"/><Relationship Id="rId45" Type="http://schemas.openxmlformats.org/officeDocument/2006/relationships/font" Target="fonts/Roboto-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39" Type="http://schemas.openxmlformats.org/officeDocument/2006/relationships/slide" Target="slides/slide34.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c6f73a04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c6f73a04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b1c5dcb71f_0_3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b1c5dcb71f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b1c5dcb71f_0_4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b1c5dcb71f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b1c5dcb71f_0_4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b1c5dcb71f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 name="Shape 134"/>
        <p:cNvGrpSpPr/>
        <p:nvPr/>
      </p:nvGrpSpPr>
      <p:grpSpPr>
        <a:xfrm>
          <a:off x="0" y="0"/>
          <a:ext cx="0" cy="0"/>
          <a:chOff x="0" y="0"/>
          <a:chExt cx="0" cy="0"/>
        </a:xfrm>
      </p:grpSpPr>
      <p:sp>
        <p:nvSpPr>
          <p:cNvPr id="135" name="Google Shape;135;gb1c5dcb71f_0_5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6" name="Google Shape;136;gb1c5dcb71f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gb1c5dcb71f_0_5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2" name="Google Shape;142;gb1c5dcb71f_0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b1c5dcb71f_0_6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b1c5dcb71f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b1c5dcb71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b1c5dcb71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b1c5dcb71f_0_7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b1c5dcb71f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b1c5dcb71f_0_1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b1c5dcb71f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b1c5dcb71f_0_7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b1c5dcb71f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c6f73a04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c6f73a04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b1c5dcb71f_0_7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b1c5dcb71f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b1c5dcb71f_0_8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b1c5dcb71f_0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b1c5dcb71f_0_8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b1c5dcb71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 name="Shape 193"/>
        <p:cNvGrpSpPr/>
        <p:nvPr/>
      </p:nvGrpSpPr>
      <p:grpSpPr>
        <a:xfrm>
          <a:off x="0" y="0"/>
          <a:ext cx="0" cy="0"/>
          <a:chOff x="0" y="0"/>
          <a:chExt cx="0" cy="0"/>
        </a:xfrm>
      </p:grpSpPr>
      <p:sp>
        <p:nvSpPr>
          <p:cNvPr id="194" name="Google Shape;194;gb1c5dcb71f_0_9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5" name="Google Shape;195;gb1c5dcb71f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 name="Shape 199"/>
        <p:cNvGrpSpPr/>
        <p:nvPr/>
      </p:nvGrpSpPr>
      <p:grpSpPr>
        <a:xfrm>
          <a:off x="0" y="0"/>
          <a:ext cx="0" cy="0"/>
          <a:chOff x="0" y="0"/>
          <a:chExt cx="0" cy="0"/>
        </a:xfrm>
      </p:grpSpPr>
      <p:sp>
        <p:nvSpPr>
          <p:cNvPr id="200" name="Google Shape;200;gb1c5dcb71f_0_19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1" name="Google Shape;201;gb1c5dcb71f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b1c5dcb71f_0_9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b1c5dcb71f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9" name="Shape 209"/>
        <p:cNvGrpSpPr/>
        <p:nvPr/>
      </p:nvGrpSpPr>
      <p:grpSpPr>
        <a:xfrm>
          <a:off x="0" y="0"/>
          <a:ext cx="0" cy="0"/>
          <a:chOff x="0" y="0"/>
          <a:chExt cx="0" cy="0"/>
        </a:xfrm>
      </p:grpSpPr>
      <p:sp>
        <p:nvSpPr>
          <p:cNvPr id="210" name="Google Shape;210;gb1c5dcb71f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b1c5dcb71f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b1c5dcb71f_0_23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b1c5dcb71f_0_2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b1c5dcb71f_0_24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b1c5dcb71f_0_2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b1c5dcb71f_0_10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b1c5dcb71f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gb1c5dcb71f_0_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6" name="Google Shape;76;gb1c5dcb71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b1c5dcb71f_0_10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b1c5dcb71f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b1c5dcb71f_0_20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b1c5dcb71f_0_2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b1c5dcb71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b1c5dcb71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b1c5dcb71f_0_21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b1c5dcb71f_0_2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b1c5dcb71f_0_2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b1c5dcb71f_0_2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b1c5dcb71f_0_21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b1c5dcb71f_0_2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b1c5dcb71f_0_22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b1c5dcb71f_0_2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b1c5dcb71f_0_114: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b1c5dcb71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b1c5dcb71f_0_1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b1c5dcb71f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b1c5dcb71f_0_1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b1c5dcb71f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b1c5dcb71f_0_2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b1c5dcb71f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b1c5dcb71f_0_2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b1c5dcb71f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b1c5dcb71f_0_25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b1c5dcb71f_0_2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b1c5dcb71f_0_31: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b1c5dcb71f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flipH="1">
            <a:off x="8246400" y="4245875"/>
            <a:ext cx="897600" cy="897600"/>
          </a:xfrm>
          <a:prstGeom prst="round1Rect">
            <a:avLst>
              <a:gd fmla="val 16667" name="adj"/>
            </a:avLst>
          </a:prstGeom>
          <a:solidFill>
            <a:schemeClr val="lt1">
              <a:alpha val="6808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90525" y="1819275"/>
            <a:ext cx="8222100" cy="933600"/>
          </a:xfrm>
          <a:prstGeom prst="rect">
            <a:avLst/>
          </a:prstGeom>
        </p:spPr>
        <p:txBody>
          <a:bodyPr anchorCtr="0" anchor="b"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3" name="Google Shape;13;p2"/>
          <p:cNvSpPr txBox="1"/>
          <p:nvPr>
            <p:ph idx="1" type="subTitle"/>
          </p:nvPr>
        </p:nvSpPr>
        <p:spPr>
          <a:xfrm>
            <a:off x="390525" y="2789130"/>
            <a:ext cx="8222100" cy="4329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p:txBody>
      </p:sp>
      <p:sp>
        <p:nvSpPr>
          <p:cNvPr id="14" name="Google Shape;14;p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accent4"/>
        </a:solidFill>
      </p:bgPr>
    </p:bg>
    <p:spTree>
      <p:nvGrpSpPr>
        <p:cNvPr id="57" name="Shape 57"/>
        <p:cNvGrpSpPr/>
        <p:nvPr/>
      </p:nvGrpSpPr>
      <p:grpSpPr>
        <a:xfrm>
          <a:off x="0" y="0"/>
          <a:ext cx="0" cy="0"/>
          <a:chOff x="0" y="0"/>
          <a:chExt cx="0" cy="0"/>
        </a:xfrm>
      </p:grpSpPr>
      <p:sp>
        <p:nvSpPr>
          <p:cNvPr id="58" name="Google Shape;58;p11"/>
          <p:cNvSpPr txBox="1"/>
          <p:nvPr>
            <p:ph hasCustomPrompt="1" type="title"/>
          </p:nvPr>
        </p:nvSpPr>
        <p:spPr>
          <a:xfrm>
            <a:off x="475500" y="1258525"/>
            <a:ext cx="8222100" cy="19635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9" name="Google Shape;59;p11"/>
          <p:cNvSpPr txBox="1"/>
          <p:nvPr>
            <p:ph idx="1" type="body"/>
          </p:nvPr>
        </p:nvSpPr>
        <p:spPr>
          <a:xfrm>
            <a:off x="475500" y="3304625"/>
            <a:ext cx="82221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60" name="Google Shape;60;p11"/>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accent4"/>
        </a:solidFill>
      </p:bgPr>
    </p:bg>
    <p:spTree>
      <p:nvGrpSpPr>
        <p:cNvPr id="61" name="Shape 61"/>
        <p:cNvGrpSpPr/>
        <p:nvPr/>
      </p:nvGrpSpPr>
      <p:grpSpPr>
        <a:xfrm>
          <a:off x="0" y="0"/>
          <a:ext cx="0" cy="0"/>
          <a:chOff x="0" y="0"/>
          <a:chExt cx="0" cy="0"/>
        </a:xfrm>
      </p:grpSpPr>
      <p:sp>
        <p:nvSpPr>
          <p:cNvPr id="62" name="Google Shape;62;p12"/>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7" name="Google Shape;17;p3"/>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2" name="Google Shape;22;p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sp>
        <p:nvSpPr>
          <p:cNvPr id="25" name="Google Shape;25;p5"/>
          <p:cNvSpPr/>
          <p:nvPr/>
        </p:nvSpPr>
        <p:spPr>
          <a:xfrm flipH="1" rot="10800000">
            <a:off x="0" y="1686000"/>
            <a:ext cx="9144000" cy="3457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p:txBody>
      </p:sp>
      <p:sp>
        <p:nvSpPr>
          <p:cNvPr id="28" name="Google Shape;28;p5"/>
          <p:cNvSpPr txBox="1"/>
          <p:nvPr>
            <p:ph idx="1" type="body"/>
          </p:nvPr>
        </p:nvSpPr>
        <p:spPr>
          <a:xfrm>
            <a:off x="47190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2" type="body"/>
          </p:nvPr>
        </p:nvSpPr>
        <p:spPr>
          <a:xfrm>
            <a:off x="4694250" y="1919075"/>
            <a:ext cx="3999900" cy="2710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0" name="Google Shape;30;p5"/>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1" name="Shape 31"/>
        <p:cNvGrpSpPr/>
        <p:nvPr/>
      </p:nvGrpSpPr>
      <p:grpSpPr>
        <a:xfrm>
          <a:off x="0" y="0"/>
          <a:ext cx="0" cy="0"/>
          <a:chOff x="0" y="0"/>
          <a:chExt cx="0" cy="0"/>
        </a:xfrm>
      </p:grpSpPr>
      <p:sp>
        <p:nvSpPr>
          <p:cNvPr id="32" name="Google Shape;32;p6"/>
          <p:cNvSpPr/>
          <p:nvPr/>
        </p:nvSpPr>
        <p:spPr>
          <a:xfrm flipH="1" rot="10800000">
            <a:off x="0" y="656400"/>
            <a:ext cx="9144000" cy="44871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6"/>
          <p:cNvSpPr txBox="1"/>
          <p:nvPr>
            <p:ph type="title"/>
          </p:nvPr>
        </p:nvSpPr>
        <p:spPr>
          <a:xfrm>
            <a:off x="98250" y="16350"/>
            <a:ext cx="8826600" cy="602700"/>
          </a:xfrm>
          <a:prstGeom prst="rect">
            <a:avLst/>
          </a:prstGeom>
        </p:spPr>
        <p:txBody>
          <a:bodyPr anchorCtr="0" anchor="ctr" bIns="91425" lIns="91425" spcFirstLastPara="1" rIns="91425" wrap="square" tIns="91425">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sp>
        <p:nvSpPr>
          <p:cNvPr id="35" name="Google Shape;35;p6"/>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6" name="Shape 36"/>
        <p:cNvGrpSpPr/>
        <p:nvPr/>
      </p:nvGrpSpPr>
      <p:grpSpPr>
        <a:xfrm>
          <a:off x="0" y="0"/>
          <a:ext cx="0" cy="0"/>
          <a:chOff x="0" y="0"/>
          <a:chExt cx="0" cy="0"/>
        </a:xfrm>
      </p:grpSpPr>
      <p:sp>
        <p:nvSpPr>
          <p:cNvPr id="37" name="Google Shape;37;p7"/>
          <p:cNvSpPr txBox="1"/>
          <p:nvPr/>
        </p:nvSpPr>
        <p:spPr>
          <a:xfrm flipH="1" rot="10800000">
            <a:off x="3276600" y="25"/>
            <a:ext cx="58674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7"/>
          <p:cNvSpPr txBox="1"/>
          <p:nvPr>
            <p:ph type="title"/>
          </p:nvPr>
        </p:nvSpPr>
        <p:spPr>
          <a:xfrm>
            <a:off x="226078" y="357800"/>
            <a:ext cx="2808000" cy="9534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226075" y="1465800"/>
            <a:ext cx="2808000" cy="31635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chemeClr val="lt1"/>
              </a:buClr>
              <a:buSzPts val="1200"/>
              <a:buChar char="●"/>
              <a:defRPr sz="1200">
                <a:solidFill>
                  <a:schemeClr val="lt1"/>
                </a:solidFill>
              </a:defRPr>
            </a:lvl1pPr>
            <a:lvl2pPr indent="-304800" lvl="1" marL="914400">
              <a:spcBef>
                <a:spcPts val="1600"/>
              </a:spcBef>
              <a:spcAft>
                <a:spcPts val="0"/>
              </a:spcAft>
              <a:buClr>
                <a:schemeClr val="lt1"/>
              </a:buClr>
              <a:buSzPts val="1200"/>
              <a:buChar char="○"/>
              <a:defRPr sz="1200">
                <a:solidFill>
                  <a:schemeClr val="lt1"/>
                </a:solidFill>
              </a:defRPr>
            </a:lvl2pPr>
            <a:lvl3pPr indent="-304800" lvl="2" marL="1371600">
              <a:spcBef>
                <a:spcPts val="1600"/>
              </a:spcBef>
              <a:spcAft>
                <a:spcPts val="0"/>
              </a:spcAft>
              <a:buClr>
                <a:schemeClr val="lt1"/>
              </a:buClr>
              <a:buSzPts val="1200"/>
              <a:buChar char="■"/>
              <a:defRPr sz="1200">
                <a:solidFill>
                  <a:schemeClr val="lt1"/>
                </a:solidFill>
              </a:defRPr>
            </a:lvl3pPr>
            <a:lvl4pPr indent="-304800" lvl="3" marL="1828800">
              <a:spcBef>
                <a:spcPts val="1600"/>
              </a:spcBef>
              <a:spcAft>
                <a:spcPts val="0"/>
              </a:spcAft>
              <a:buClr>
                <a:schemeClr val="lt1"/>
              </a:buClr>
              <a:buSzPts val="1200"/>
              <a:buChar char="●"/>
              <a:defRPr sz="1200">
                <a:solidFill>
                  <a:schemeClr val="lt1"/>
                </a:solidFill>
              </a:defRPr>
            </a:lvl4pPr>
            <a:lvl5pPr indent="-304800" lvl="4" marL="2286000">
              <a:spcBef>
                <a:spcPts val="1600"/>
              </a:spcBef>
              <a:spcAft>
                <a:spcPts val="0"/>
              </a:spcAft>
              <a:buClr>
                <a:schemeClr val="lt1"/>
              </a:buClr>
              <a:buSzPts val="1200"/>
              <a:buChar char="○"/>
              <a:defRPr sz="1200">
                <a:solidFill>
                  <a:schemeClr val="lt1"/>
                </a:solidFill>
              </a:defRPr>
            </a:lvl5pPr>
            <a:lvl6pPr indent="-304800" lvl="5" marL="2743200">
              <a:spcBef>
                <a:spcPts val="1600"/>
              </a:spcBef>
              <a:spcAft>
                <a:spcPts val="0"/>
              </a:spcAft>
              <a:buClr>
                <a:schemeClr val="lt1"/>
              </a:buClr>
              <a:buSzPts val="1200"/>
              <a:buChar char="■"/>
              <a:defRPr sz="1200">
                <a:solidFill>
                  <a:schemeClr val="lt1"/>
                </a:solidFill>
              </a:defRPr>
            </a:lvl6pPr>
            <a:lvl7pPr indent="-304800" lvl="6" marL="3200400">
              <a:spcBef>
                <a:spcPts val="1600"/>
              </a:spcBef>
              <a:spcAft>
                <a:spcPts val="0"/>
              </a:spcAft>
              <a:buClr>
                <a:schemeClr val="lt1"/>
              </a:buClr>
              <a:buSzPts val="1200"/>
              <a:buChar char="●"/>
              <a:defRPr sz="1200">
                <a:solidFill>
                  <a:schemeClr val="lt1"/>
                </a:solidFill>
              </a:defRPr>
            </a:lvl7pPr>
            <a:lvl8pPr indent="-304800" lvl="7" marL="3657600">
              <a:spcBef>
                <a:spcPts val="1600"/>
              </a:spcBef>
              <a:spcAft>
                <a:spcPts val="0"/>
              </a:spcAft>
              <a:buClr>
                <a:schemeClr val="lt1"/>
              </a:buClr>
              <a:buSzPts val="1200"/>
              <a:buChar char="○"/>
              <a:defRPr sz="1200">
                <a:solidFill>
                  <a:schemeClr val="lt1"/>
                </a:solidFill>
              </a:defRPr>
            </a:lvl8pPr>
            <a:lvl9pPr indent="-304800" lvl="8" marL="4114800">
              <a:spcBef>
                <a:spcPts val="1600"/>
              </a:spcBef>
              <a:spcAft>
                <a:spcPts val="1600"/>
              </a:spcAft>
              <a:buClr>
                <a:schemeClr val="lt1"/>
              </a:buClr>
              <a:buSzPts val="1200"/>
              <a:buChar char="■"/>
              <a:defRPr sz="1200">
                <a:solidFill>
                  <a:schemeClr val="lt1"/>
                </a:solidFill>
              </a:defRPr>
            </a:lvl9pPr>
          </a:lstStyle>
          <a:p/>
        </p:txBody>
      </p:sp>
      <p:sp>
        <p:nvSpPr>
          <p:cNvPr id="41" name="Google Shape;41;p7"/>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42" name="Shape 42"/>
        <p:cNvGrpSpPr/>
        <p:nvPr/>
      </p:nvGrpSpPr>
      <p:grpSpPr>
        <a:xfrm>
          <a:off x="0" y="0"/>
          <a:ext cx="0" cy="0"/>
          <a:chOff x="0" y="0"/>
          <a:chExt cx="0" cy="0"/>
        </a:xfrm>
      </p:grpSpPr>
      <p:sp>
        <p:nvSpPr>
          <p:cNvPr id="43" name="Google Shape;43;p8"/>
          <p:cNvSpPr txBox="1"/>
          <p:nvPr>
            <p:ph type="title"/>
          </p:nvPr>
        </p:nvSpPr>
        <p:spPr>
          <a:xfrm>
            <a:off x="490250" y="488250"/>
            <a:ext cx="62271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p:txBody>
      </p:sp>
      <p:sp>
        <p:nvSpPr>
          <p:cNvPr id="44" name="Google Shape;44;p8"/>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flipH="1">
            <a:off x="0" y="0"/>
            <a:ext cx="45720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p:txBody>
      </p:sp>
      <p:sp>
        <p:nvSpPr>
          <p:cNvPr id="49" name="Google Shape;49;p9"/>
          <p:cNvSpPr txBox="1"/>
          <p:nvPr>
            <p:ph idx="1" type="subTitle"/>
          </p:nvPr>
        </p:nvSpPr>
        <p:spPr>
          <a:xfrm>
            <a:off x="265500" y="2779467"/>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nvSpPr>
        <p:spPr>
          <a:xfrm flipH="1" rot="10800000">
            <a:off x="0" y="0"/>
            <a:ext cx="9144000" cy="46959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10"/>
          <p:cNvSpPr/>
          <p:nvPr/>
        </p:nvSpPr>
        <p:spPr>
          <a:xfrm flipH="1" rot="10800000">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10"/>
          <p:cNvSpPr txBox="1"/>
          <p:nvPr>
            <p:ph idx="1" type="body"/>
          </p:nvPr>
        </p:nvSpPr>
        <p:spPr>
          <a:xfrm>
            <a:off x="57150" y="4696825"/>
            <a:ext cx="8382000" cy="44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Clr>
                <a:schemeClr val="lt1"/>
              </a:buClr>
              <a:buSzPts val="1200"/>
              <a:buNone/>
              <a:defRPr sz="1200">
                <a:solidFill>
                  <a:schemeClr val="lt1"/>
                </a:solidFill>
              </a:defRPr>
            </a:lvl1pPr>
          </a:lstStyle>
          <a:p/>
        </p:txBody>
      </p:sp>
      <p:sp>
        <p:nvSpPr>
          <p:cNvPr id="56" name="Google Shape;56;p10"/>
          <p:cNvSpPr txBox="1"/>
          <p:nvPr>
            <p:ph idx="12" type="sldNum"/>
          </p:nvPr>
        </p:nvSpPr>
        <p:spPr>
          <a:xfrm>
            <a:off x="8523541" y="4695623"/>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vi"/>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aterial">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71900" y="738725"/>
            <a:ext cx="8222100" cy="7677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p:txBody>
      </p:sp>
      <p:sp>
        <p:nvSpPr>
          <p:cNvPr id="7" name="Google Shape;7;p1"/>
          <p:cNvSpPr txBox="1"/>
          <p:nvPr>
            <p:ph idx="1" type="body"/>
          </p:nvPr>
        </p:nvSpPr>
        <p:spPr>
          <a:xfrm>
            <a:off x="471900" y="1919075"/>
            <a:ext cx="8222100" cy="2710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indent="-317500" lvl="1" marL="914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indent="-317500" lvl="2" marL="1371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indent="-317500" lvl="3" marL="18288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indent="-317500" lvl="4" marL="22860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indent="-317500" lvl="5" marL="27432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indent="-317500" lvl="6" marL="32004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indent="-317500" lvl="7" marL="36576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indent="-317500" lvl="8" marL="41148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p:txBody>
      </p:sp>
      <p:sp>
        <p:nvSpPr>
          <p:cNvPr id="8" name="Google Shape;8;p1"/>
          <p:cNvSpPr txBox="1"/>
          <p:nvPr>
            <p:ph idx="12" type="sldNum"/>
          </p:nvPr>
        </p:nvSpPr>
        <p:spPr>
          <a:xfrm>
            <a:off x="8523541" y="4695623"/>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vi"/>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4.xml"/><Relationship Id="rId3" Type="http://schemas.openxmlformats.org/officeDocument/2006/relationships/image" Target="../media/image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9.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7.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ctrTitle"/>
          </p:nvPr>
        </p:nvSpPr>
        <p:spPr>
          <a:xfrm>
            <a:off x="390525" y="453475"/>
            <a:ext cx="8222100" cy="2299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T</a:t>
            </a:r>
            <a:r>
              <a:rPr lang="vi"/>
              <a:t>ối ưu hóa tốc độ thực thi của K-Means bằng công nghệ Hadoop</a:t>
            </a:r>
            <a:endParaRPr/>
          </a:p>
        </p:txBody>
      </p:sp>
      <p:sp>
        <p:nvSpPr>
          <p:cNvPr id="68" name="Google Shape;68;p13"/>
          <p:cNvSpPr txBox="1"/>
          <p:nvPr>
            <p:ph idx="1" type="subTitle"/>
          </p:nvPr>
        </p:nvSpPr>
        <p:spPr>
          <a:xfrm>
            <a:off x="390525" y="2789123"/>
            <a:ext cx="8222100" cy="63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400"/>
              <a:t>Thực hiện: Trần Hữu Lợi - 2001181186</a:t>
            </a:r>
            <a:endParaRPr sz="2400"/>
          </a:p>
          <a:p>
            <a:pPr indent="0" lvl="0" marL="0" rtl="0" algn="l">
              <a:spcBef>
                <a:spcPts val="0"/>
              </a:spcBef>
              <a:spcAft>
                <a:spcPts val="0"/>
              </a:spcAft>
              <a:buNone/>
            </a:pPr>
            <a:r>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Hadoop hoạt động như thế nào?</a:t>
            </a:r>
            <a:endParaRPr/>
          </a:p>
        </p:txBody>
      </p:sp>
      <p:sp>
        <p:nvSpPr>
          <p:cNvPr id="121" name="Google Shape;121;p2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Gửi dữ liệu được sắp xếp đến một node nhất định trong cụm để được thực hiện tiếp quá trình combine và reduce để cho ra kết quả cuối cùng.</a:t>
            </a:r>
            <a:endParaRPr sz="2500"/>
          </a:p>
          <a:p>
            <a:pPr indent="-387350" lvl="0" marL="457200" rtl="0" algn="l">
              <a:spcBef>
                <a:spcPts val="0"/>
              </a:spcBef>
              <a:spcAft>
                <a:spcPts val="0"/>
              </a:spcAft>
              <a:buSzPts val="2500"/>
              <a:buChar char="●"/>
            </a:pPr>
            <a:r>
              <a:rPr lang="vi" sz="2500"/>
              <a:t>Viết nhật ký gỡ lỗi cho từng công việc.</a:t>
            </a:r>
            <a:endParaRPr sz="25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Ưu điểm</a:t>
            </a:r>
            <a:endParaRPr/>
          </a:p>
        </p:txBody>
      </p:sp>
      <p:sp>
        <p:nvSpPr>
          <p:cNvPr id="127" name="Google Shape;127;p2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Framework của Hadoop cho phép người dùng nhanh chóng viết và kiểm tra các hệ thống phân tán. Nó là hiệu quả, và nó tự động phân phối dữ liệu và làm việc trên các máy và lần lượt, sử dụng sự song song cơ bản của các lõi CPU.</a:t>
            </a:r>
            <a:endParaRPr sz="250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Ưu điểm</a:t>
            </a:r>
            <a:endParaRPr/>
          </a:p>
        </p:txBody>
      </p:sp>
      <p:sp>
        <p:nvSpPr>
          <p:cNvPr id="133" name="Google Shape;133;p2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Hadoop không dựa vào phần cứng để cung cấp khả năng chịu lỗi và tính sẵn sàng cao (FTHA), thay vào đó, thư viện Hadoop đã được thiết kế để phát hiện và xử lý các lỗi ở lớp ứng dụng. Khả năng chịu lỗi cao.</a:t>
            </a:r>
            <a:endParaRPr sz="2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sp>
        <p:nvSpPr>
          <p:cNvPr id="138" name="Google Shape;138;p2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Ưu điểm</a:t>
            </a:r>
            <a:endParaRPr/>
          </a:p>
        </p:txBody>
      </p:sp>
      <p:sp>
        <p:nvSpPr>
          <p:cNvPr id="139" name="Google Shape;139;p2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Máy chủ có thể được thêm hoặc xóa khỏi cụm một cách linh hoạt và Hadoop tiếp tục hoạt động mà không bị gián đoạn.</a:t>
            </a:r>
            <a:endParaRPr sz="2500"/>
          </a:p>
          <a:p>
            <a:pPr indent="-387350" lvl="0" marL="457200" rtl="0" algn="l">
              <a:spcBef>
                <a:spcPts val="0"/>
              </a:spcBef>
              <a:spcAft>
                <a:spcPts val="0"/>
              </a:spcAft>
              <a:buSzPts val="2500"/>
              <a:buChar char="●"/>
            </a:pPr>
            <a:r>
              <a:rPr lang="vi" sz="2500"/>
              <a:t>Một ưu điểm lớn khác của Hadoop là ngoài việc là nguồn mở, nó tương thích trên tất cả các nền tảng vì nó dựa trên Java.</a:t>
            </a:r>
            <a:endParaRPr sz="25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2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Ưu điểm</a:t>
            </a:r>
            <a:endParaRPr/>
          </a:p>
        </p:txBody>
      </p:sp>
      <p:sp>
        <p:nvSpPr>
          <p:cNvPr id="145" name="Google Shape;145;p2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Hadoop được thiết kế để có thể xử lý mọi loại dữ liệu hiện hành(MySQL Data, JSON, XML,…)</a:t>
            </a:r>
            <a:endParaRPr sz="2500"/>
          </a:p>
          <a:p>
            <a:pPr indent="-387350" lvl="0" marL="457200" rtl="0" algn="l">
              <a:spcBef>
                <a:spcPts val="0"/>
              </a:spcBef>
              <a:spcAft>
                <a:spcPts val="0"/>
              </a:spcAft>
              <a:buSzPts val="2500"/>
              <a:buChar char="●"/>
            </a:pPr>
            <a:r>
              <a:rPr lang="vi" sz="2500"/>
              <a:t>Tốc độ xử lý cao do có thể tính toán phân tán trên nhiều máy cùng một lúc</a:t>
            </a:r>
            <a:endParaRPr sz="2500"/>
          </a:p>
          <a:p>
            <a:pPr indent="-387350" lvl="0" marL="457200" rtl="0" algn="l">
              <a:spcBef>
                <a:spcPts val="0"/>
              </a:spcBef>
              <a:spcAft>
                <a:spcPts val="0"/>
              </a:spcAft>
              <a:buSzPts val="2500"/>
              <a:buChar char="●"/>
            </a:pPr>
            <a:r>
              <a:rPr lang="vi" sz="2500"/>
              <a:t>Thông lượng cao</a:t>
            </a:r>
            <a:endParaRPr sz="2500"/>
          </a:p>
          <a:p>
            <a:pPr indent="-387350" lvl="0" marL="457200" rtl="0" algn="l">
              <a:spcBef>
                <a:spcPts val="0"/>
              </a:spcBef>
              <a:spcAft>
                <a:spcPts val="0"/>
              </a:spcAft>
              <a:buSzPts val="2500"/>
              <a:buChar char="●"/>
            </a:pPr>
            <a:r>
              <a:rPr lang="vi" sz="2500"/>
              <a:t>Không gây sức ép lớn đối với đường truyền mạng của hệ thống</a:t>
            </a:r>
            <a:endParaRPr sz="2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9" name="Shape 149"/>
        <p:cNvGrpSpPr/>
        <p:nvPr/>
      </p:nvGrpSpPr>
      <p:grpSpPr>
        <a:xfrm>
          <a:off x="0" y="0"/>
          <a:ext cx="0" cy="0"/>
          <a:chOff x="0" y="0"/>
          <a:chExt cx="0" cy="0"/>
        </a:xfrm>
      </p:grpSpPr>
      <p:sp>
        <p:nvSpPr>
          <p:cNvPr id="150" name="Google Shape;150;p2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Nhược điểm</a:t>
            </a:r>
            <a:endParaRPr/>
          </a:p>
        </p:txBody>
      </p:sp>
      <p:sp>
        <p:nvSpPr>
          <p:cNvPr id="151" name="Google Shape;151;p2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Quá trình cài đặt phức tạp, đòi hỏi người dùng phải có kiến thức rõ ràng về máy tính</a:t>
            </a:r>
            <a:endParaRPr sz="2500"/>
          </a:p>
          <a:p>
            <a:pPr indent="-387350" lvl="0" marL="457200" rtl="0" algn="l">
              <a:spcBef>
                <a:spcPts val="0"/>
              </a:spcBef>
              <a:spcAft>
                <a:spcPts val="0"/>
              </a:spcAft>
              <a:buSzPts val="2500"/>
              <a:buChar char="●"/>
            </a:pPr>
            <a:r>
              <a:rPr lang="vi" sz="2500"/>
              <a:t>Xử lý trên các file dữ liệu nhỏ không hiệu quả</a:t>
            </a:r>
            <a:endParaRPr sz="2500"/>
          </a:p>
          <a:p>
            <a:pPr indent="-387350" lvl="0" marL="457200" rtl="0" algn="l">
              <a:spcBef>
                <a:spcPts val="0"/>
              </a:spcBef>
              <a:spcAft>
                <a:spcPts val="0"/>
              </a:spcAft>
              <a:buSzPts val="2500"/>
              <a:buChar char="●"/>
            </a:pPr>
            <a:r>
              <a:rPr lang="vi" sz="2500"/>
              <a:t>Không bảo mật trong quá trình thực thi do các thư viện java và java là một trong những ngôn ngữ được sử dụng phổ biến nhất</a:t>
            </a:r>
            <a:endParaRPr sz="25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2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Nhược điểm</a:t>
            </a:r>
            <a:endParaRPr/>
          </a:p>
        </p:txBody>
      </p:sp>
      <p:sp>
        <p:nvSpPr>
          <p:cNvPr id="157" name="Google Shape;157;p2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Phụ thuộc nhiều vào tốc độ đường truyền mạng của cả cụm</a:t>
            </a:r>
            <a:endParaRPr sz="2500"/>
          </a:p>
          <a:p>
            <a:pPr indent="-387350" lvl="0" marL="457200" rtl="0" algn="l">
              <a:spcBef>
                <a:spcPts val="0"/>
              </a:spcBef>
              <a:spcAft>
                <a:spcPts val="0"/>
              </a:spcAft>
              <a:buSzPts val="2500"/>
              <a:buChar char="●"/>
            </a:pPr>
            <a:r>
              <a:rPr lang="vi" sz="2500"/>
              <a:t>Khả năng đọc/viết dữ liệu của Hadoop cũng bị hạn chế nhiều bởi phần cứng của các node</a:t>
            </a:r>
            <a:endParaRPr sz="25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Cài đặt Hadoop</a:t>
            </a:r>
            <a:endParaRPr/>
          </a:p>
        </p:txBody>
      </p:sp>
      <p:sp>
        <p:nvSpPr>
          <p:cNvPr id="163" name="Google Shape;163;p2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500"/>
              <a:t>Các điều kiện cần cho đề tài này:</a:t>
            </a:r>
            <a:endParaRPr sz="2500"/>
          </a:p>
          <a:p>
            <a:pPr indent="-387350" lvl="0" marL="457200" rtl="0" algn="l">
              <a:spcBef>
                <a:spcPts val="1600"/>
              </a:spcBef>
              <a:spcAft>
                <a:spcPts val="0"/>
              </a:spcAft>
              <a:buSzPts val="2500"/>
              <a:buChar char="●"/>
            </a:pPr>
            <a:r>
              <a:rPr lang="vi" sz="2500"/>
              <a:t>Sử dụng hệ điều hành Ubuntu 18.04 trở lên</a:t>
            </a:r>
            <a:endParaRPr sz="2500"/>
          </a:p>
          <a:p>
            <a:pPr indent="-387350" lvl="0" marL="457200" rtl="0" algn="l">
              <a:spcBef>
                <a:spcPts val="0"/>
              </a:spcBef>
              <a:spcAft>
                <a:spcPts val="0"/>
              </a:spcAft>
              <a:buSzPts val="2500"/>
              <a:buChar char="●"/>
            </a:pPr>
            <a:r>
              <a:rPr lang="vi" sz="2500"/>
              <a:t>Đã cài sẵn các giao thức, dịch vụ cần thiết như: ssh, openssh-server, pdsh</a:t>
            </a:r>
            <a:endParaRPr sz="25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3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Cài đặt Hadoop</a:t>
            </a:r>
            <a:endParaRPr/>
          </a:p>
        </p:txBody>
      </p:sp>
      <p:sp>
        <p:nvSpPr>
          <p:cNvPr id="169" name="Google Shape;169;p30"/>
          <p:cNvSpPr txBox="1"/>
          <p:nvPr>
            <p:ph idx="1" type="body"/>
          </p:nvPr>
        </p:nvSpPr>
        <p:spPr>
          <a:xfrm>
            <a:off x="471900" y="1919075"/>
            <a:ext cx="8222100" cy="3009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500"/>
              <a:t>Các bước</a:t>
            </a:r>
            <a:r>
              <a:rPr lang="vi" sz="2500"/>
              <a:t>:</a:t>
            </a:r>
            <a:endParaRPr sz="2500"/>
          </a:p>
          <a:p>
            <a:pPr indent="-387350" lvl="0" marL="457200" rtl="0" algn="l">
              <a:spcBef>
                <a:spcPts val="1600"/>
              </a:spcBef>
              <a:spcAft>
                <a:spcPts val="0"/>
              </a:spcAft>
              <a:buSzPts val="2500"/>
              <a:buChar char="●"/>
            </a:pPr>
            <a:r>
              <a:rPr lang="vi" sz="2500"/>
              <a:t>C</a:t>
            </a:r>
            <a:r>
              <a:rPr lang="vi" sz="2500"/>
              <a:t>onfig lại các thông số đường mạng của các máy</a:t>
            </a:r>
            <a:endParaRPr sz="2500"/>
          </a:p>
          <a:p>
            <a:pPr indent="-387350" lvl="0" marL="457200" rtl="0" algn="l">
              <a:spcBef>
                <a:spcPts val="0"/>
              </a:spcBef>
              <a:spcAft>
                <a:spcPts val="0"/>
              </a:spcAft>
              <a:buSzPts val="2500"/>
              <a:buChar char="●"/>
            </a:pPr>
            <a:r>
              <a:rPr lang="vi" sz="2500"/>
              <a:t>Mở đường liên kết SSH cho các máy</a:t>
            </a:r>
            <a:endParaRPr sz="2500"/>
          </a:p>
          <a:p>
            <a:pPr indent="-387350" lvl="0" marL="457200" rtl="0" algn="l">
              <a:spcBef>
                <a:spcPts val="0"/>
              </a:spcBef>
              <a:spcAft>
                <a:spcPts val="0"/>
              </a:spcAft>
              <a:buSzPts val="2500"/>
              <a:buChar char="●"/>
            </a:pPr>
            <a:r>
              <a:rPr lang="vi" sz="2500"/>
              <a:t>Cài đặt các tham số, giá trị mặc định(blocksize, địa chỉ lưu trữ dữ liệu,...) cho Hadoop</a:t>
            </a:r>
            <a:endParaRPr sz="2500"/>
          </a:p>
          <a:p>
            <a:pPr indent="-387350" lvl="0" marL="457200" rtl="0" algn="l">
              <a:spcBef>
                <a:spcPts val="0"/>
              </a:spcBef>
              <a:spcAft>
                <a:spcPts val="0"/>
              </a:spcAft>
              <a:buSzPts val="2500"/>
              <a:buChar char="●"/>
            </a:pPr>
            <a:r>
              <a:rPr lang="vi" sz="2500"/>
              <a:t>Cài đặt các biến môi trường cho Hadoop</a:t>
            </a:r>
            <a:endParaRPr sz="25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1"/>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vi"/>
              <a:t>Thuật toán K-Means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vi"/>
              <a:t>S</a:t>
            </a:r>
            <a:r>
              <a:rPr lang="vi"/>
              <a:t>ơ lược về Hadoop</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2"/>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K-M</a:t>
            </a:r>
            <a:r>
              <a:rPr lang="vi"/>
              <a:t>eans </a:t>
            </a:r>
            <a:r>
              <a:rPr lang="vi"/>
              <a:t>cơ bản</a:t>
            </a:r>
            <a:endParaRPr/>
          </a:p>
        </p:txBody>
      </p:sp>
      <p:sp>
        <p:nvSpPr>
          <p:cNvPr id="180" name="Google Shape;180;p32"/>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vi" sz="2400"/>
              <a:t>Tạo ngẫu nhiên k tâm cụm.</a:t>
            </a:r>
            <a:endParaRPr sz="2400"/>
          </a:p>
          <a:p>
            <a:pPr indent="-381000" lvl="0" marL="457200" rtl="0" algn="l">
              <a:spcBef>
                <a:spcPts val="0"/>
              </a:spcBef>
              <a:spcAft>
                <a:spcPts val="0"/>
              </a:spcAft>
              <a:buSzPts val="2400"/>
              <a:buAutoNum type="arabicPeriod"/>
            </a:pPr>
            <a:r>
              <a:rPr lang="vi" sz="2400"/>
              <a:t>Gán các điểm dữ liệu vào các tâm cụm mà có khoảng cách gần với chúng nhất.</a:t>
            </a:r>
            <a:endParaRPr sz="2400"/>
          </a:p>
          <a:p>
            <a:pPr indent="-381000" lvl="0" marL="457200" rtl="0" algn="l">
              <a:spcBef>
                <a:spcPts val="0"/>
              </a:spcBef>
              <a:spcAft>
                <a:spcPts val="0"/>
              </a:spcAft>
              <a:buSzPts val="2400"/>
              <a:buAutoNum type="arabicPeriod"/>
            </a:pPr>
            <a:r>
              <a:rPr lang="vi" sz="2400"/>
              <a:t>Tính toán lại tâm cụm bằng cách tính giá trị trung bình của các điểm dữ liệu đối với các tâm cụm tương ứng.</a:t>
            </a:r>
            <a:endParaRPr sz="2400"/>
          </a:p>
          <a:p>
            <a:pPr indent="-381000" lvl="0" marL="457200" rtl="0" algn="l">
              <a:spcBef>
                <a:spcPts val="0"/>
              </a:spcBef>
              <a:spcAft>
                <a:spcPts val="0"/>
              </a:spcAft>
              <a:buSzPts val="2400"/>
              <a:buAutoNum type="arabicPeriod"/>
            </a:pPr>
            <a:r>
              <a:rPr lang="vi" sz="2400"/>
              <a:t>Lặp lại bước 2, 3 cho đến khi tâm cụm không đổi thì dừng.</a:t>
            </a:r>
            <a:endParaRPr sz="2400"/>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3"/>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K-M</a:t>
            </a:r>
            <a:r>
              <a:rPr lang="vi"/>
              <a:t>eans theo mô hình MapReduce</a:t>
            </a:r>
            <a:endParaRPr/>
          </a:p>
        </p:txBody>
      </p:sp>
      <p:sp>
        <p:nvSpPr>
          <p:cNvPr id="186" name="Google Shape;186;p33"/>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1000" lvl="0" marL="457200" rtl="0" algn="l">
              <a:spcBef>
                <a:spcPts val="0"/>
              </a:spcBef>
              <a:spcAft>
                <a:spcPts val="0"/>
              </a:spcAft>
              <a:buSzPts val="2400"/>
              <a:buAutoNum type="arabicPeriod"/>
            </a:pPr>
            <a:r>
              <a:rPr lang="vi" sz="2400"/>
              <a:t>Tạo ngẫu nhiên k cụm.</a:t>
            </a:r>
            <a:endParaRPr sz="2400"/>
          </a:p>
          <a:p>
            <a:pPr indent="-381000" lvl="0" marL="457200" rtl="0" algn="l">
              <a:spcBef>
                <a:spcPts val="0"/>
              </a:spcBef>
              <a:spcAft>
                <a:spcPts val="0"/>
              </a:spcAft>
              <a:buSzPts val="2400"/>
              <a:buAutoNum type="arabicPeriod"/>
            </a:pPr>
            <a:r>
              <a:rPr lang="vi" sz="2400"/>
              <a:t>Thực hiện map các dữ liệu đầu vào, tạo ra output là cặp (key, values) với key là số hiệu của tâm cụm gần với dữ liệu đó nhất và values là các giá trị của dữ liệu đó.</a:t>
            </a:r>
            <a:endParaRPr sz="24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K-Means theo mô hình MapReduce</a:t>
            </a:r>
            <a:endParaRPr/>
          </a:p>
        </p:txBody>
      </p:sp>
      <p:sp>
        <p:nvSpPr>
          <p:cNvPr id="192" name="Google Shape;192;p3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400"/>
              <a:t>3.	Thực hiện reduce các cặp (key, values) bằng cách tính trung bình các values lại theo từng key tương ứng, sau quá trình này ta sẽ ra được output là k cặp (key, values) tương ứng với k tâm cụm mới của thuật toán.</a:t>
            </a:r>
            <a:endParaRPr sz="2400"/>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 name="Shape 196"/>
        <p:cNvGrpSpPr/>
        <p:nvPr/>
      </p:nvGrpSpPr>
      <p:grpSpPr>
        <a:xfrm>
          <a:off x="0" y="0"/>
          <a:ext cx="0" cy="0"/>
          <a:chOff x="0" y="0"/>
          <a:chExt cx="0" cy="0"/>
        </a:xfrm>
      </p:grpSpPr>
      <p:sp>
        <p:nvSpPr>
          <p:cNvPr id="197" name="Google Shape;197;p3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K-Means theo mô hình MapReduce</a:t>
            </a:r>
            <a:endParaRPr/>
          </a:p>
        </p:txBody>
      </p:sp>
      <p:sp>
        <p:nvSpPr>
          <p:cNvPr id="198" name="Google Shape;198;p3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400"/>
              <a:t>4.	Cập nhật lại dữ liệu của tâm cụm dựa theo kết quả vừa tính được từ bước 3.</a:t>
            </a:r>
            <a:endParaRPr sz="2400"/>
          </a:p>
          <a:p>
            <a:pPr indent="0" lvl="0" marL="0" rtl="0" algn="l">
              <a:spcBef>
                <a:spcPts val="1600"/>
              </a:spcBef>
              <a:spcAft>
                <a:spcPts val="0"/>
              </a:spcAft>
              <a:buNone/>
            </a:pPr>
            <a:r>
              <a:rPr lang="vi" sz="2400"/>
              <a:t>5.	Lặp lại bước 2, 3, 4 cho đến khi tâm cụm không đổi.</a:t>
            </a:r>
            <a:endParaRPr sz="2400"/>
          </a:p>
          <a:p>
            <a:pPr indent="0" lvl="0" marL="0" rtl="0" algn="l">
              <a:spcBef>
                <a:spcPts val="1600"/>
              </a:spcBef>
              <a:spcAft>
                <a:spcPts val="0"/>
              </a:spcAft>
              <a:buNone/>
            </a:pPr>
            <a:r>
              <a:t/>
            </a:r>
            <a:endParaRPr sz="2400"/>
          </a:p>
          <a:p>
            <a:pPr indent="0" lvl="0" marL="0" rtl="0" algn="l">
              <a:spcBef>
                <a:spcPts val="1600"/>
              </a:spcBef>
              <a:spcAft>
                <a:spcPts val="1600"/>
              </a:spcAft>
              <a:buNone/>
            </a:pPr>
            <a:r>
              <a:t/>
            </a:r>
            <a:endParaRPr sz="2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 name="Shape 202"/>
        <p:cNvGrpSpPr/>
        <p:nvPr/>
      </p:nvGrpSpPr>
      <p:grpSpPr>
        <a:xfrm>
          <a:off x="0" y="0"/>
          <a:ext cx="0" cy="0"/>
          <a:chOff x="0" y="0"/>
          <a:chExt cx="0" cy="0"/>
        </a:xfrm>
      </p:grpSpPr>
      <p:pic>
        <p:nvPicPr>
          <p:cNvPr id="203" name="Google Shape;203;p36"/>
          <p:cNvPicPr preferRelativeResize="0"/>
          <p:nvPr/>
        </p:nvPicPr>
        <p:blipFill>
          <a:blip r:embed="rId3">
            <a:alphaModFix/>
          </a:blip>
          <a:stretch>
            <a:fillRect/>
          </a:stretch>
        </p:blipFill>
        <p:spPr>
          <a:xfrm>
            <a:off x="1056100" y="193350"/>
            <a:ext cx="7031797" cy="475680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7"/>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vi"/>
              <a:t>Thực nghiệm</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2" name="Shape 212"/>
        <p:cNvGrpSpPr/>
        <p:nvPr/>
      </p:nvGrpSpPr>
      <p:grpSpPr>
        <a:xfrm>
          <a:off x="0" y="0"/>
          <a:ext cx="0" cy="0"/>
          <a:chOff x="0" y="0"/>
          <a:chExt cx="0" cy="0"/>
        </a:xfrm>
      </p:grpSpPr>
      <p:sp>
        <p:nvSpPr>
          <p:cNvPr id="213" name="Google Shape;213;p3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C</a:t>
            </a:r>
            <a:r>
              <a:rPr lang="vi"/>
              <a:t>ài đặt</a:t>
            </a:r>
            <a:endParaRPr/>
          </a:p>
        </p:txBody>
      </p:sp>
      <p:sp>
        <p:nvSpPr>
          <p:cNvPr id="214" name="Google Shape;214;p3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Th</a:t>
            </a:r>
            <a:r>
              <a:rPr lang="vi" sz="2500"/>
              <a:t>ực nghiệm sẽ được thực hiện trên việc </a:t>
            </a:r>
            <a:r>
              <a:rPr b="1" lang="vi" sz="2500"/>
              <a:t>tính riêng bước 2, 3</a:t>
            </a:r>
            <a:r>
              <a:rPr lang="vi" sz="2500"/>
              <a:t> của thuật toán K-Means cơ bản(tuần tự) và K-Means theo mô hình MapReduce(phân tán) trong </a:t>
            </a:r>
            <a:r>
              <a:rPr b="1" lang="vi" sz="2500"/>
              <a:t>1 lần lặp của K-Means</a:t>
            </a:r>
            <a:endParaRPr b="1" sz="25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Dữ liệu đầu vào</a:t>
            </a:r>
            <a:endParaRPr/>
          </a:p>
        </p:txBody>
      </p:sp>
      <p:sp>
        <p:nvSpPr>
          <p:cNvPr id="220" name="Google Shape;220;p39"/>
          <p:cNvSpPr txBox="1"/>
          <p:nvPr>
            <p:ph idx="1" type="body"/>
          </p:nvPr>
        </p:nvSpPr>
        <p:spPr>
          <a:xfrm>
            <a:off x="471900" y="1919075"/>
            <a:ext cx="3848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Dữ liệu ảnh ký tự số viết tay của MNIST</a:t>
            </a:r>
            <a:endParaRPr sz="2500"/>
          </a:p>
        </p:txBody>
      </p:sp>
      <p:pic>
        <p:nvPicPr>
          <p:cNvPr id="221" name="Google Shape;221;p39"/>
          <p:cNvPicPr preferRelativeResize="0"/>
          <p:nvPr/>
        </p:nvPicPr>
        <p:blipFill>
          <a:blip r:embed="rId3">
            <a:alphaModFix/>
          </a:blip>
          <a:stretch>
            <a:fillRect/>
          </a:stretch>
        </p:blipFill>
        <p:spPr>
          <a:xfrm>
            <a:off x="5179300" y="1859950"/>
            <a:ext cx="3692450" cy="2769325"/>
          </a:xfrm>
          <a:prstGeom prst="rect">
            <a:avLst/>
          </a:prstGeom>
          <a:noFill/>
          <a:ln>
            <a:noFill/>
          </a:ln>
        </p:spPr>
      </p:pic>
      <p:sp>
        <p:nvSpPr>
          <p:cNvPr id="222" name="Google Shape;222;p39"/>
          <p:cNvSpPr txBox="1"/>
          <p:nvPr/>
        </p:nvSpPr>
        <p:spPr>
          <a:xfrm>
            <a:off x="5811800" y="4678075"/>
            <a:ext cx="3059700" cy="214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vi">
                <a:latin typeface="Roboto"/>
                <a:ea typeface="Roboto"/>
                <a:cs typeface="Roboto"/>
                <a:sym typeface="Roboto"/>
              </a:rPr>
              <a:t>Minh họa</a:t>
            </a:r>
            <a:endParaRPr i="1">
              <a:latin typeface="Roboto"/>
              <a:ea typeface="Roboto"/>
              <a:cs typeface="Roboto"/>
              <a:sym typeface="Robo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4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Dữ liệu đầu ra</a:t>
            </a:r>
            <a:endParaRPr/>
          </a:p>
        </p:txBody>
      </p:sp>
      <p:sp>
        <p:nvSpPr>
          <p:cNvPr id="228" name="Google Shape;228;p40"/>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K tâm cụm ở định dạng số </a:t>
            </a:r>
            <a:r>
              <a:rPr b="1" lang="vi" sz="2500"/>
              <a:t>trong bước lặp thứ i</a:t>
            </a:r>
            <a:r>
              <a:rPr lang="vi" sz="2500"/>
              <a:t> của thuật toán K-Means để tìm tâm cụm tối ưu cuối cùng</a:t>
            </a:r>
            <a:endParaRPr sz="2500"/>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41"/>
          <p:cNvSpPr txBox="1"/>
          <p:nvPr>
            <p:ph type="title"/>
          </p:nvPr>
        </p:nvSpPr>
        <p:spPr>
          <a:xfrm>
            <a:off x="311700" y="1249225"/>
            <a:ext cx="8520600" cy="1890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vi"/>
              <a:t>xx%</a:t>
            </a:r>
            <a:endParaRPr/>
          </a:p>
        </p:txBody>
      </p:sp>
      <p:pic>
        <p:nvPicPr>
          <p:cNvPr descr="input_30k_result" id="234" name="Google Shape;234;p41"/>
          <p:cNvPicPr preferRelativeResize="0"/>
          <p:nvPr/>
        </p:nvPicPr>
        <p:blipFill>
          <a:blip r:embed="rId3">
            <a:alphaModFix/>
          </a:blip>
          <a:stretch>
            <a:fillRect/>
          </a:stretch>
        </p:blipFill>
        <p:spPr>
          <a:xfrm>
            <a:off x="1647825" y="376238"/>
            <a:ext cx="5848350" cy="4391025"/>
          </a:xfrm>
          <a:prstGeom prst="rect">
            <a:avLst/>
          </a:prstGeom>
          <a:noFill/>
          <a:ln>
            <a:noFill/>
          </a:ln>
        </p:spPr>
      </p:pic>
      <p:sp>
        <p:nvSpPr>
          <p:cNvPr id="235" name="Google Shape;235;p41"/>
          <p:cNvSpPr txBox="1"/>
          <p:nvPr>
            <p:ph idx="1" type="body"/>
          </p:nvPr>
        </p:nvSpPr>
        <p:spPr>
          <a:xfrm>
            <a:off x="610200" y="0"/>
            <a:ext cx="8222100" cy="628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vi"/>
              <a:t>Thời gian thực thi trên bộ dữ liệu 30000 ảnh</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5"/>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Hadoop là gì?</a:t>
            </a:r>
            <a:endParaRPr/>
          </a:p>
        </p:txBody>
      </p:sp>
      <p:sp>
        <p:nvSpPr>
          <p:cNvPr id="79" name="Google Shape;79;p15"/>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Là một framework nguồn mở cho phép lưu trữ và xử lý dữ liệu lớn trong một môi trường phân tán trên các cụm máy tính bằng các mô hình lập trình đơn giản. Nó được thiết kế để mở rộng quy mô từ các máy chủ đơn lẻ đến hàng ngàn máy, mỗi máy cung cấp tính toán và lưu trữ cục bộ.</a:t>
            </a:r>
            <a:endParaRPr sz="25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42"/>
          <p:cNvSpPr txBox="1"/>
          <p:nvPr>
            <p:ph idx="1" type="body"/>
          </p:nvPr>
        </p:nvSpPr>
        <p:spPr>
          <a:xfrm>
            <a:off x="610200" y="0"/>
            <a:ext cx="8222100" cy="628500"/>
          </a:xfrm>
          <a:prstGeom prst="rect">
            <a:avLst/>
          </a:prstGeom>
        </p:spPr>
        <p:txBody>
          <a:bodyPr anchorCtr="0" anchor="t" bIns="91425" lIns="91425" spcFirstLastPara="1" rIns="91425" wrap="square" tIns="91425">
            <a:noAutofit/>
          </a:bodyPr>
          <a:lstStyle/>
          <a:p>
            <a:pPr indent="0" lvl="0" marL="0" rtl="0" algn="ctr">
              <a:spcBef>
                <a:spcPts val="0"/>
              </a:spcBef>
              <a:spcAft>
                <a:spcPts val="1600"/>
              </a:spcAft>
              <a:buNone/>
            </a:pPr>
            <a:r>
              <a:rPr lang="vi"/>
              <a:t>Thời gian thực thi trên bộ dữ liệu 60000 ảnh</a:t>
            </a:r>
            <a:endParaRPr/>
          </a:p>
        </p:txBody>
      </p:sp>
      <p:pic>
        <p:nvPicPr>
          <p:cNvPr descr="input_60k_result" id="241" name="Google Shape;241;p42"/>
          <p:cNvPicPr preferRelativeResize="0"/>
          <p:nvPr/>
        </p:nvPicPr>
        <p:blipFill>
          <a:blip r:embed="rId3">
            <a:alphaModFix/>
          </a:blip>
          <a:stretch>
            <a:fillRect/>
          </a:stretch>
        </p:blipFill>
        <p:spPr>
          <a:xfrm>
            <a:off x="1657512" y="383529"/>
            <a:ext cx="5828975" cy="437645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43"/>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vi"/>
              <a:t>K</a:t>
            </a:r>
            <a:r>
              <a:rPr lang="vi"/>
              <a:t>ết luận</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4"/>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a:t>
            </a:r>
            <a:r>
              <a:rPr lang="vi"/>
              <a:t>ết luận</a:t>
            </a:r>
            <a:endParaRPr/>
          </a:p>
        </p:txBody>
      </p:sp>
      <p:sp>
        <p:nvSpPr>
          <p:cNvPr id="252" name="Google Shape;252;p44"/>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Nh</a:t>
            </a:r>
            <a:r>
              <a:rPr lang="vi" sz="2500"/>
              <a:t>ờ vào công nghệ Hadoop, ta có thể tận dụng tối đa nguồn tài nguyên tính toán của mình và cụ thể hơn, trong đề tài này, Hadoop đã giúp cải thiện tốc độ của thuật K-Means đáng kể so với các tuần tự truyền thống.</a:t>
            </a:r>
            <a:endParaRPr sz="2500"/>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5"/>
          <p:cNvSpPr txBox="1"/>
          <p:nvPr>
            <p:ph type="title"/>
          </p:nvPr>
        </p:nvSpPr>
        <p:spPr>
          <a:xfrm>
            <a:off x="460950" y="2065350"/>
            <a:ext cx="8222100" cy="1012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vi"/>
              <a:t>Định hướng phát triển sau này</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Định hướng</a:t>
            </a:r>
            <a:endParaRPr/>
          </a:p>
        </p:txBody>
      </p:sp>
      <p:sp>
        <p:nvSpPr>
          <p:cNvPr id="263" name="Google Shape;263;p4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Lợi ích của việc phân tán là rất to lớn, tuy nhiên, chúng ta phải trả một cái giá đắt là việc cài đặt thuật toán trở nên phức tạp</a:t>
            </a:r>
            <a:endParaRPr sz="2500"/>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4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Định hướng</a:t>
            </a:r>
            <a:endParaRPr/>
          </a:p>
        </p:txBody>
      </p:sp>
      <p:sp>
        <p:nvSpPr>
          <p:cNvPr id="269" name="Google Shape;269;p4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Do thời gian nghiên cứu có hạn, nên đề tài nghiên cứu này xin chỉ dừng ở việc thực nghiệm trên bước 2, 3 của thuật toán K-Means thay vì cả thuật toán hoàn chỉnh.</a:t>
            </a:r>
            <a:endParaRPr sz="2500"/>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4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Định hướng</a:t>
            </a:r>
            <a:endParaRPr/>
          </a:p>
        </p:txBody>
      </p:sp>
      <p:sp>
        <p:nvSpPr>
          <p:cNvPr id="275" name="Google Shape;275;p4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Trong tương lai, đối với các bạn có hứng thú, các bạn có thể thử sức hoàn thành cả để tài này bằng cách cài đặt một chương trình K-Means đầy đủ và từ đó phát triển thêm.</a:t>
            </a:r>
            <a:endParaRPr sz="2500"/>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49"/>
          <p:cNvSpPr txBox="1"/>
          <p:nvPr>
            <p:ph type="title"/>
          </p:nvPr>
        </p:nvSpPr>
        <p:spPr>
          <a:xfrm>
            <a:off x="201453" y="1775000"/>
            <a:ext cx="2808000" cy="953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sz="3000"/>
              <a:t>Cảm ơn vì đã lắng nghe!</a:t>
            </a:r>
            <a:endParaRPr sz="3000"/>
          </a:p>
        </p:txBody>
      </p:sp>
      <p:pic>
        <p:nvPicPr>
          <p:cNvPr descr="Ảnh chụp đen trắng nhìn lên trên cầu Cổng Vàng" id="281" name="Google Shape;281;p49"/>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6"/>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Kiến trúc Hadoop</a:t>
            </a:r>
            <a:endParaRPr/>
          </a:p>
        </p:txBody>
      </p:sp>
      <p:sp>
        <p:nvSpPr>
          <p:cNvPr id="85" name="Google Shape;85;p16"/>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500"/>
              <a:t>Tại cốt lõi của nó, Hadoop có hai lớp chính là: </a:t>
            </a:r>
            <a:endParaRPr sz="2500"/>
          </a:p>
          <a:p>
            <a:pPr indent="-387350" lvl="0" marL="457200" rtl="0" algn="l">
              <a:spcBef>
                <a:spcPts val="1600"/>
              </a:spcBef>
              <a:spcAft>
                <a:spcPts val="0"/>
              </a:spcAft>
              <a:buSzPts val="2500"/>
              <a:buChar char="●"/>
            </a:pPr>
            <a:r>
              <a:rPr lang="vi" sz="2500"/>
              <a:t>Lớp xử lý / tính toán (MapReduce) và</a:t>
            </a:r>
            <a:endParaRPr sz="2500"/>
          </a:p>
          <a:p>
            <a:pPr indent="-387350" lvl="0" marL="457200" rtl="0" algn="l">
              <a:spcBef>
                <a:spcPts val="0"/>
              </a:spcBef>
              <a:spcAft>
                <a:spcPts val="0"/>
              </a:spcAft>
              <a:buSzPts val="2500"/>
              <a:buChar char="●"/>
            </a:pPr>
            <a:r>
              <a:rPr lang="vi" sz="2500"/>
              <a:t>Lớp lưu trữ (Hệ thống tệp phân tán Hadoop).</a:t>
            </a:r>
            <a:endParaRPr sz="2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7"/>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MapReduce</a:t>
            </a:r>
            <a:endParaRPr/>
          </a:p>
        </p:txBody>
      </p:sp>
      <p:sp>
        <p:nvSpPr>
          <p:cNvPr id="91" name="Google Shape;91;p17"/>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vi" sz="2500"/>
              <a:t>MapReduce là mô hình lập trình song song để viết các ứng dụng phân tán được phát minh tại Google để xử lý hiệu quả một lượng lớn dữ liệu (bộ dữ liệu nhiều terabyte), trên các cụm lớn (hàng nghìn nút) phần cứng hàng hóa một cách đáng tin cậy, có khả năng chịu lỗi. Chương trình MapReduce chạy trên Hadoop, một khung công tác nguồn mở Apache.</a:t>
            </a:r>
            <a:endParaRPr sz="2500"/>
          </a:p>
          <a:p>
            <a:pPr indent="0" lvl="0" marL="0" rtl="0" algn="l">
              <a:spcBef>
                <a:spcPts val="1600"/>
              </a:spcBef>
              <a:spcAft>
                <a:spcPts val="1600"/>
              </a:spcAft>
              <a:buNone/>
            </a:pPr>
            <a:r>
              <a:t/>
            </a:r>
            <a:endParaRPr sz="25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8"/>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Hệ thống tệp phân tán Hadoop</a:t>
            </a:r>
            <a:endParaRPr/>
          </a:p>
        </p:txBody>
      </p:sp>
      <p:sp>
        <p:nvSpPr>
          <p:cNvPr id="97" name="Google Shape;97;p18"/>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vi" sz="2500"/>
              <a:t>Hệ thống tệp phân tán Hadoop (HDFS) dựa trên Hệ thống tệp của Google (GFS) và cung cấp một hệ thống tệp phân tán được thiết kế để chạy trên phần cứng hàng hóa. Nó có nhiều điểm tương đồng với các hệ thống tệp phân tán hiện có. Tuy nhiên, sự khác biệt từ các hệ thống tệp phân tán khác là đáng kể.</a:t>
            </a:r>
            <a:endParaRPr sz="2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9"/>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Hadoop hoạt động như thế nào?</a:t>
            </a:r>
            <a:endParaRPr/>
          </a:p>
        </p:txBody>
      </p:sp>
      <p:sp>
        <p:nvSpPr>
          <p:cNvPr id="103" name="Google Shape;103;p19"/>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Dữ liệu ban đầu được chia thành các thư mục và tập tin. Các tệp được chia thành các khối có kích thước đồng nhất là 128M(cài đặt mặc định của Hadoop phiên bản 3 trở lên).</a:t>
            </a:r>
            <a:endParaRPr sz="2500"/>
          </a:p>
          <a:p>
            <a:pPr indent="-387350" lvl="0" marL="457200" rtl="0" algn="l">
              <a:spcBef>
                <a:spcPts val="0"/>
              </a:spcBef>
              <a:spcAft>
                <a:spcPts val="0"/>
              </a:spcAft>
              <a:buSzPts val="2500"/>
              <a:buChar char="●"/>
            </a:pPr>
            <a:r>
              <a:rPr lang="vi" sz="2500"/>
              <a:t>Các tệp này sau đó được phân phối trên các nút cụm khác nhau để xử lý thêm.</a:t>
            </a:r>
            <a:endParaRPr sz="25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0"/>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Hadoop hoạt động như thế nào?</a:t>
            </a:r>
            <a:endParaRPr/>
          </a:p>
        </p:txBody>
      </p:sp>
      <p:pic>
        <p:nvPicPr>
          <p:cNvPr id="109" name="Google Shape;109;p20"/>
          <p:cNvPicPr preferRelativeResize="0"/>
          <p:nvPr/>
        </p:nvPicPr>
        <p:blipFill>
          <a:blip r:embed="rId3">
            <a:alphaModFix/>
          </a:blip>
          <a:stretch>
            <a:fillRect/>
          </a:stretch>
        </p:blipFill>
        <p:spPr>
          <a:xfrm>
            <a:off x="1258163" y="1698950"/>
            <a:ext cx="6627675" cy="33549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471900" y="738725"/>
            <a:ext cx="8222100" cy="76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vi"/>
              <a:t>Hadoop hoạt động như thế nào?</a:t>
            </a:r>
            <a:endParaRPr/>
          </a:p>
        </p:txBody>
      </p:sp>
      <p:sp>
        <p:nvSpPr>
          <p:cNvPr id="115" name="Google Shape;115;p21"/>
          <p:cNvSpPr txBox="1"/>
          <p:nvPr>
            <p:ph idx="1" type="body"/>
          </p:nvPr>
        </p:nvSpPr>
        <p:spPr>
          <a:xfrm>
            <a:off x="471900" y="1919075"/>
            <a:ext cx="8222100" cy="2710200"/>
          </a:xfrm>
          <a:prstGeom prst="rect">
            <a:avLst/>
          </a:prstGeom>
        </p:spPr>
        <p:txBody>
          <a:bodyPr anchorCtr="0" anchor="t" bIns="91425" lIns="91425" spcFirstLastPara="1" rIns="91425" wrap="square" tIns="91425">
            <a:noAutofit/>
          </a:bodyPr>
          <a:lstStyle/>
          <a:p>
            <a:pPr indent="-387350" lvl="0" marL="457200" rtl="0" algn="l">
              <a:spcBef>
                <a:spcPts val="0"/>
              </a:spcBef>
              <a:spcAft>
                <a:spcPts val="0"/>
              </a:spcAft>
              <a:buSzPts val="2500"/>
              <a:buChar char="●"/>
            </a:pPr>
            <a:r>
              <a:rPr lang="vi" sz="2500"/>
              <a:t>HDFS, nằm trên cùng của hệ thống tệp cục bộ, giám sát quá trình xử lý.</a:t>
            </a:r>
            <a:endParaRPr sz="2500"/>
          </a:p>
          <a:p>
            <a:pPr indent="-387350" lvl="0" marL="457200" rtl="0" algn="l">
              <a:spcBef>
                <a:spcPts val="0"/>
              </a:spcBef>
              <a:spcAft>
                <a:spcPts val="0"/>
              </a:spcAft>
              <a:buSzPts val="2500"/>
              <a:buChar char="●"/>
            </a:pPr>
            <a:r>
              <a:rPr lang="vi" sz="2500"/>
              <a:t>Các khối được nhân rộng để xử lý lỗi phần cứng.</a:t>
            </a:r>
            <a:endParaRPr sz="2500"/>
          </a:p>
          <a:p>
            <a:pPr indent="-387350" lvl="0" marL="457200" rtl="0" algn="l">
              <a:spcBef>
                <a:spcPts val="0"/>
              </a:spcBef>
              <a:spcAft>
                <a:spcPts val="0"/>
              </a:spcAft>
              <a:buSzPts val="2500"/>
              <a:buChar char="●"/>
            </a:pPr>
            <a:r>
              <a:rPr lang="vi" sz="2500"/>
              <a:t>Kiểm tra xem mã đã được thực thi thành công.</a:t>
            </a:r>
            <a:endParaRPr sz="2500"/>
          </a:p>
          <a:p>
            <a:pPr indent="-387350" lvl="0" marL="457200" rtl="0" algn="l">
              <a:spcBef>
                <a:spcPts val="0"/>
              </a:spcBef>
              <a:spcAft>
                <a:spcPts val="0"/>
              </a:spcAft>
              <a:buSzPts val="2500"/>
              <a:buChar char="●"/>
            </a:pPr>
            <a:r>
              <a:rPr lang="vi" sz="2500"/>
              <a:t>Thực hiện sắp xếp dữ liệu đầu ra đã được xử lý qua quá trình map.</a:t>
            </a:r>
            <a:endParaRPr sz="25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aterial">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